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  <p:sldMasterId id="214748366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Merriweather Sans"/>
      <p:regular r:id="rId19"/>
      <p:bold r:id="rId20"/>
      <p:italic r:id="rId21"/>
      <p:boldItalic r:id="rId22"/>
    </p:embeddedFont>
    <p:embeddedFont>
      <p:font typeface="Overpas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Sans-bold.fntdata"/><Relationship Id="rId22" Type="http://schemas.openxmlformats.org/officeDocument/2006/relationships/font" Target="fonts/MerriweatherSans-boldItalic.fntdata"/><Relationship Id="rId21" Type="http://schemas.openxmlformats.org/officeDocument/2006/relationships/font" Target="fonts/MerriweatherSans-italic.fntdata"/><Relationship Id="rId24" Type="http://schemas.openxmlformats.org/officeDocument/2006/relationships/font" Target="fonts/Overpass-bold.fntdata"/><Relationship Id="rId23" Type="http://schemas.openxmlformats.org/officeDocument/2006/relationships/font" Target="fonts/Overpas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Overpass-boldItalic.fntdata"/><Relationship Id="rId25" Type="http://schemas.openxmlformats.org/officeDocument/2006/relationships/font" Target="fonts/Overpass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MerriweatherSans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06f69bc0be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206f69bc0be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206f69bc0be_0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6520f975c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6520f975c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ac1f50bb2d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ac1f50bb2d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ac1f50bb2d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ac1f50bb2d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ac169fbbc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ac169fbbc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ac1f50bb2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ac1f50bb2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ac1f50bb2d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ac1f50bb2d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6521a502e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6521a502e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6520f975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6520f975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520f975c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6520f975c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6520f975c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6520f975c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ac212cfffb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ac212cfff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Content">
  <p:cSld name="Title_and_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311657" y="4914900"/>
            <a:ext cx="762000" cy="2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0000" lnSpcReduction="20000"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None/>
              <a:defRPr b="1" i="0" sz="2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None/>
              <a:defRPr b="1" i="0" sz="2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None/>
              <a:defRPr b="1" i="0" sz="2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None/>
              <a:defRPr b="1" i="0" sz="2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None/>
              <a:defRPr b="1" i="0" sz="2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None/>
              <a:defRPr b="1" i="0" sz="2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None/>
              <a:defRPr b="1" i="0" sz="2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None/>
              <a:defRPr b="1" i="0" sz="2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None/>
              <a:defRPr b="1" i="0" sz="24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19100" y="772611"/>
            <a:ext cx="8305800" cy="40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385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4325" lvl="1" marL="914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5275" lvl="3" marL="18288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5275" lvl="4" marL="22860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ctrTitle"/>
          </p:nvPr>
        </p:nvSpPr>
        <p:spPr>
          <a:xfrm>
            <a:off x="838200" y="142695"/>
            <a:ext cx="6248400" cy="4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/>
        </p:txBody>
      </p:sp>
      <p:cxnSp>
        <p:nvCxnSpPr>
          <p:cNvPr id="54" name="Google Shape;54;p13"/>
          <p:cNvCxnSpPr/>
          <p:nvPr/>
        </p:nvCxnSpPr>
        <p:spPr>
          <a:xfrm>
            <a:off x="381000" y="665560"/>
            <a:ext cx="8382000" cy="1200"/>
          </a:xfrm>
          <a:prstGeom prst="straightConnector1">
            <a:avLst/>
          </a:prstGeom>
          <a:noFill/>
          <a:ln cap="flat" cmpd="sng" w="22225">
            <a:solidFill>
              <a:srgbClr val="0F5E9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5" name="Google Shape;5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610"/>
            <a:ext cx="1143436" cy="558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 Sans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7006591" y="4764065"/>
            <a:ext cx="1908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type="tx">
  <p:cSld name="TITLE_AND_BOD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3450" y="899488"/>
            <a:ext cx="9150900" cy="3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55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1pPr>
            <a:lvl2pPr indent="-33655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  <a:defRPr/>
            </a:lvl2pPr>
            <a:lvl3pPr indent="-323850" lvl="2" marL="1371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7006591" y="4764065"/>
            <a:ext cx="1908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1">
  <p:cSld name="TITLE_AND_BODY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3450" y="899488"/>
            <a:ext cx="9150900" cy="3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7006591" y="4764065"/>
            <a:ext cx="1908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spcBef>
                <a:spcPts val="0"/>
              </a:spcBef>
              <a:buNone/>
              <a:defRPr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title"/>
          </p:nvPr>
        </p:nvSpPr>
        <p:spPr>
          <a:xfrm>
            <a:off x="146737" y="46788"/>
            <a:ext cx="71082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6922873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 rot="5400000">
            <a:off x="4530350" y="-3849323"/>
            <a:ext cx="83400" cy="9157800"/>
          </a:xfrm>
          <a:prstGeom prst="rect">
            <a:avLst/>
          </a:prstGeom>
          <a:solidFill>
            <a:srgbClr val="002D58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 Sans"/>
              <a:buNone/>
              <a:defRPr b="1" i="0" sz="3600" u="none" cap="none" strike="noStrike">
                <a:solidFill>
                  <a:schemeClr val="dk1"/>
                </a:solidFill>
                <a:latin typeface="Merriweather Sans"/>
                <a:ea typeface="Merriweather Sans"/>
                <a:cs typeface="Merriweather Sans"/>
                <a:sym typeface="Merriweather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450" y="899488"/>
            <a:ext cx="9150900" cy="3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7006591" y="4764065"/>
            <a:ext cx="1908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ttps://lh4.googleusercontent.com/IBdzh4fIf-5ra1yBXJQDzD8a7WdKwbeJgKIQBDDSK1C_DRswZL4abdusyK4d-GGfdCjOy9RdKM7K6GFnxT1xgQldpvee9tol4Oqneos5m3kAJu8ptf4s5beVdcy2C-lS_5ouxFX0xX8" id="61" name="Google Shape;61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564599" y="50228"/>
            <a:ext cx="519550" cy="51955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/>
          <p:nvPr/>
        </p:nvSpPr>
        <p:spPr>
          <a:xfrm rot="5400000">
            <a:off x="4555550" y="-3754650"/>
            <a:ext cx="33000" cy="9157800"/>
          </a:xfrm>
          <a:prstGeom prst="rect">
            <a:avLst/>
          </a:prstGeom>
          <a:solidFill>
            <a:srgbClr val="FDB51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48450" y="106500"/>
            <a:ext cx="673150" cy="47792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3"/>
    <p:sldLayoutId id="2147483661" r:id="rId4"/>
    <p:sldLayoutId id="2147483662" r:id="rId5"/>
    <p:sldLayoutId id="214748366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rahulk29/sram22" TargetMode="External"/><Relationship Id="rId4" Type="http://schemas.openxmlformats.org/officeDocument/2006/relationships/hyperlink" Target="https://github.com/ucb-substrate/substrate2" TargetMode="External"/><Relationship Id="rId5" Type="http://schemas.openxmlformats.org/officeDocument/2006/relationships/hyperlink" Target="https://github.com/ucb-bar/stac-top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7006591" y="4764065"/>
            <a:ext cx="1908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9"/>
          <p:cNvSpPr txBox="1"/>
          <p:nvPr>
            <p:ph type="title"/>
          </p:nvPr>
        </p:nvSpPr>
        <p:spPr>
          <a:xfrm>
            <a:off x="190800" y="1986275"/>
            <a:ext cx="87624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 Sans"/>
              <a:buNone/>
            </a:pPr>
            <a:r>
              <a:rPr lang="en"/>
              <a:t>STAC: The SRAM Timing Analysis Chip</a:t>
            </a:r>
            <a:endParaRPr sz="2000">
              <a:solidFill>
                <a:srgbClr val="3F3F3F"/>
              </a:solidFill>
            </a:endParaRPr>
          </a:p>
        </p:txBody>
      </p:sp>
      <p:sp>
        <p:nvSpPr>
          <p:cNvPr id="86" name="Google Shape;86;p19"/>
          <p:cNvSpPr txBox="1"/>
          <p:nvPr>
            <p:ph type="title"/>
          </p:nvPr>
        </p:nvSpPr>
        <p:spPr>
          <a:xfrm>
            <a:off x="419850" y="2795175"/>
            <a:ext cx="83043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erriweather Sans"/>
              <a:buNone/>
            </a:pPr>
            <a:r>
              <a:rPr lang="en" sz="2000">
                <a:solidFill>
                  <a:srgbClr val="3F3F3F"/>
                </a:solidFill>
              </a:rPr>
              <a:t>Rahul Kumar, Rohan Kumar</a:t>
            </a:r>
            <a:endParaRPr sz="200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3450" y="899500"/>
            <a:ext cx="3819300" cy="375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Better board coming soon!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Power regulation and protection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USB-C to JTAG/UART for standalone debugging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Plugs in to ARTY FPGA board for testing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53" name="Google Shape;153;p28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 Board</a:t>
            </a:r>
            <a:endParaRPr/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975" y="999375"/>
            <a:ext cx="4932774" cy="3705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3450" y="899488"/>
            <a:ext cx="9150900" cy="375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Debug timing issues in test SRAM clock path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Thoroughly characterize scratchpad SRAM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Update SRAM22 and tape out updated version of STAC (hopefully in April)</a:t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60" name="Google Shape;160;p29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idx="1" type="body"/>
          </p:nvPr>
        </p:nvSpPr>
        <p:spPr>
          <a:xfrm>
            <a:off x="3450" y="899488"/>
            <a:ext cx="9150900" cy="375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Digital top will enable us to consistently tape out</a:t>
            </a:r>
            <a:r>
              <a:rPr lang="en">
                <a:latin typeface="Overpass"/>
                <a:ea typeface="Overpass"/>
                <a:cs typeface="Overpass"/>
                <a:sym typeface="Overpass"/>
              </a:rPr>
              <a:t> (somewhat) working</a:t>
            </a:r>
            <a:r>
              <a:rPr lang="en">
                <a:latin typeface="Overpass"/>
                <a:ea typeface="Overpass"/>
                <a:cs typeface="Overpass"/>
                <a:sym typeface="Overpass"/>
              </a:rPr>
              <a:t> SKY 130 chips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The standard SRAM macros generated by SRAM22 seem to be mostly working, though further testing needs to be done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All code used in the tapeout is open source: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SRAM22</a:t>
            </a:r>
            <a:r>
              <a:rPr lang="en">
                <a:latin typeface="Overpass"/>
                <a:ea typeface="Overpass"/>
                <a:cs typeface="Overpass"/>
                <a:sym typeface="Overpass"/>
              </a:rPr>
              <a:t>: </a:t>
            </a:r>
            <a:r>
              <a:rPr lang="en" u="sng">
                <a:solidFill>
                  <a:schemeClr val="hlink"/>
                </a:solidFill>
                <a:latin typeface="Overpass"/>
                <a:ea typeface="Overpass"/>
                <a:cs typeface="Overpass"/>
                <a:sym typeface="Overpass"/>
                <a:hlinkClick r:id="rId3"/>
              </a:rPr>
              <a:t>https://github.com/rahulk29/sram22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Substrate: </a:t>
            </a:r>
            <a:r>
              <a:rPr lang="en" u="sng">
                <a:solidFill>
                  <a:schemeClr val="hlink"/>
                </a:solidFill>
                <a:latin typeface="Overpass"/>
                <a:ea typeface="Overpass"/>
                <a:cs typeface="Overpass"/>
                <a:sym typeface="Overpass"/>
                <a:hlinkClick r:id="rId4"/>
              </a:rPr>
              <a:t>https://github.com/ucb-substrate/substrate2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Tapeout top: </a:t>
            </a:r>
            <a:r>
              <a:rPr lang="en" u="sng">
                <a:solidFill>
                  <a:schemeClr val="hlink"/>
                </a:solidFill>
                <a:latin typeface="Overpass"/>
                <a:ea typeface="Overpass"/>
                <a:cs typeface="Overpass"/>
                <a:sym typeface="Overpass"/>
                <a:hlinkClick r:id="rId5"/>
              </a:rPr>
              <a:t>https://github.com/ucb-bar/stac-top</a:t>
            </a:r>
            <a:r>
              <a:rPr lang="en">
                <a:latin typeface="Overpass"/>
                <a:ea typeface="Overpass"/>
                <a:cs typeface="Overpass"/>
                <a:sym typeface="Overpass"/>
              </a:rPr>
              <a:t> </a:t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66" name="Google Shape;166;p30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idx="1" type="body"/>
          </p:nvPr>
        </p:nvSpPr>
        <p:spPr>
          <a:xfrm>
            <a:off x="3450" y="899500"/>
            <a:ext cx="7845000" cy="1191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Static random access memories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Compact volatile memory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Fairly regular layout </a:t>
            </a:r>
            <a:r>
              <a:rPr lang="en">
                <a:latin typeface="Overpass"/>
                <a:ea typeface="Overpass"/>
                <a:cs typeface="Overpass"/>
                <a:sym typeface="Overpass"/>
              </a:rPr>
              <a:t>-&gt; </a:t>
            </a:r>
            <a:r>
              <a:rPr lang="en">
                <a:latin typeface="Overpass"/>
                <a:ea typeface="Overpass"/>
                <a:cs typeface="Overpass"/>
                <a:sym typeface="Overpass"/>
              </a:rPr>
              <a:t>well-suited to generators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Useful for various applications</a:t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92" name="Google Shape;92;p20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SRAMs</a:t>
            </a:r>
            <a:endParaRPr/>
          </a:p>
        </p:txBody>
      </p:sp>
      <p:pic>
        <p:nvPicPr>
          <p:cNvPr id="93" name="Google Shape;9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8450" y="106500"/>
            <a:ext cx="673150" cy="47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25" y="2097525"/>
            <a:ext cx="4531973" cy="27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4900" y="2097525"/>
            <a:ext cx="1525601" cy="286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91950" y="1028148"/>
            <a:ext cx="2372625" cy="378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450" y="899500"/>
            <a:ext cx="4111200" cy="375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Open source, built using an AMS generator framework written in the Rust programming language (Substrate)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Used to generate SRAMs in SKY 130 for tapeout in June</a:t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02" name="Google Shape;102;p21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SRAM22</a:t>
            </a:r>
            <a:endParaRPr/>
          </a:p>
        </p:txBody>
      </p:sp>
      <p:pic>
        <p:nvPicPr>
          <p:cNvPr id="103" name="Google Shape;1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3050" y="972325"/>
            <a:ext cx="4264050" cy="400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idx="1" type="body"/>
          </p:nvPr>
        </p:nvSpPr>
        <p:spPr>
          <a:xfrm>
            <a:off x="3450" y="899500"/>
            <a:ext cx="4529400" cy="375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What’s on the chip?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64-bit Rocket core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4 kB scratchpad SRAM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5 icache/dcache SRAMs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8 “test SRAMS” with extra instrumentation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2 delay lines + 2 TDCs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Digital BIST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Scan chains for bypassing core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09" name="Google Shape;109;p22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STAC: SRAM Timing Analysis Chip</a:t>
            </a:r>
            <a:endParaRPr/>
          </a:p>
        </p:txBody>
      </p:sp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2250" y="980200"/>
            <a:ext cx="2747524" cy="392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SRAM Timing Analysis</a:t>
            </a:r>
            <a:endParaRPr/>
          </a:p>
        </p:txBody>
      </p:sp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3450" y="899500"/>
            <a:ext cx="2671200" cy="375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Can clock SRAM sense amplifiers with an externally provided clock, or via a delay line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Measure the minimum delay needed for correct readout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Compare internal replica circuitry to minimum delay</a:t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4650" y="975700"/>
            <a:ext cx="6393149" cy="3820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SRAM Test Infrastructure</a:t>
            </a:r>
            <a:endParaRPr/>
          </a:p>
        </p:txBody>
      </p:sp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8875" y="1009900"/>
            <a:ext cx="3655026" cy="3978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3450" y="899500"/>
            <a:ext cx="5339100" cy="4244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Redundant: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MMIO via JTAG/UART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Serial TL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Fiddling with GPIO pins (scan chain)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Built-in Self Test (BIST) for at-speed testing of  test SRAMs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Manual write option for patterns that cannot be tested by the BIST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Custom boot ROM for bringup via UART (Allison Husain)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3450" y="899488"/>
            <a:ext cx="9150900" cy="375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The first digital top in Skywater 130nm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Infrastructure for interfacing IO cells with Innovus (Ethan Wu)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Digital RTL: generated by Chipyard/Chisel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VLSI flow: Hammer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SRAMs: SRAM22 + Substrate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Digital debug interfaces worked on nearly the first try!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30" name="Google Shape;130;p25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STAC was made</a:t>
            </a:r>
            <a:endParaRPr/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488350"/>
            <a:ext cx="4987203" cy="122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6775" y="3325400"/>
            <a:ext cx="1689550" cy="169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450" y="899500"/>
            <a:ext cx="3182100" cy="375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fontScale="92500" lnSpcReduction="10000"/>
          </a:bodyPr>
          <a:lstStyle/>
          <a:p>
            <a:pPr indent="-36957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JTAG/scan chain interfaces seem to work correctly in preliminary tests with breakout board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6957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Briefly tested scratchpad (512x64 SRAM generated by SRAM22) via MMIO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  <a:p>
            <a:pPr indent="-36957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verpass"/>
              <a:buChar char="•"/>
            </a:pPr>
            <a:r>
              <a:rPr lang="en" sz="2400">
                <a:latin typeface="Overpass"/>
                <a:ea typeface="Overpass"/>
                <a:cs typeface="Overpass"/>
                <a:sym typeface="Overpass"/>
              </a:rPr>
              <a:t>Need a new board for more rigorous testing</a:t>
            </a:r>
            <a:endParaRPr sz="2400"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38" name="Google Shape;138;p26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 Bringup</a:t>
            </a:r>
            <a:endParaRPr/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5298" y="1086350"/>
            <a:ext cx="5486649" cy="324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152875" y="50225"/>
            <a:ext cx="8411700" cy="590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 Bringup (cont.)</a:t>
            </a:r>
            <a:endParaRPr/>
          </a:p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3450" y="899500"/>
            <a:ext cx="2671200" cy="3758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55600" lvl="0" marL="457200" rtl="0" algn="l">
              <a:spcBef>
                <a:spcPts val="80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Unable to read/write test SRAMs yet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May be due to current bringup setup or timing issues in the testing instrumentation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verpass"/>
              <a:buChar char="•"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Waiting for better boards to debug</a:t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4650" y="975700"/>
            <a:ext cx="6393149" cy="382041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7"/>
          <p:cNvSpPr/>
          <p:nvPr/>
        </p:nvSpPr>
        <p:spPr>
          <a:xfrm>
            <a:off x="4851475" y="3066200"/>
            <a:ext cx="1161600" cy="1161600"/>
          </a:xfrm>
          <a:prstGeom prst="ellipse">
            <a:avLst/>
          </a:prstGeom>
          <a:noFill/>
          <a:ln cap="flat" cmpd="sng" w="38100">
            <a:solidFill>
              <a:srgbClr val="FDB51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Content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